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EE5453-B328-47F5-A235-FEA72310423F}"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1E3DF-71EB-4D6A-A6F1-DD657C604D0C}" type="slidenum">
              <a:rPr lang="en-US" smtClean="0"/>
              <a:t>‹#›</a:t>
            </a:fld>
            <a:endParaRPr lang="en-US"/>
          </a:p>
        </p:txBody>
      </p:sp>
    </p:spTree>
    <p:extLst>
      <p:ext uri="{BB962C8B-B14F-4D97-AF65-F5344CB8AC3E}">
        <p14:creationId xmlns:p14="http://schemas.microsoft.com/office/powerpoint/2010/main" val="5875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E5453-B328-47F5-A235-FEA72310423F}"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1E3DF-71EB-4D6A-A6F1-DD657C604D0C}" type="slidenum">
              <a:rPr lang="en-US" smtClean="0"/>
              <a:t>‹#›</a:t>
            </a:fld>
            <a:endParaRPr lang="en-US"/>
          </a:p>
        </p:txBody>
      </p:sp>
    </p:spTree>
    <p:extLst>
      <p:ext uri="{BB962C8B-B14F-4D97-AF65-F5344CB8AC3E}">
        <p14:creationId xmlns:p14="http://schemas.microsoft.com/office/powerpoint/2010/main" val="45437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E5453-B328-47F5-A235-FEA72310423F}"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1E3DF-71EB-4D6A-A6F1-DD657C604D0C}" type="slidenum">
              <a:rPr lang="en-US" smtClean="0"/>
              <a:t>‹#›</a:t>
            </a:fld>
            <a:endParaRPr lang="en-US"/>
          </a:p>
        </p:txBody>
      </p:sp>
    </p:spTree>
    <p:extLst>
      <p:ext uri="{BB962C8B-B14F-4D97-AF65-F5344CB8AC3E}">
        <p14:creationId xmlns:p14="http://schemas.microsoft.com/office/powerpoint/2010/main" val="219023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E5453-B328-47F5-A235-FEA72310423F}"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1E3DF-71EB-4D6A-A6F1-DD657C604D0C}" type="slidenum">
              <a:rPr lang="en-US" smtClean="0"/>
              <a:t>‹#›</a:t>
            </a:fld>
            <a:endParaRPr lang="en-US"/>
          </a:p>
        </p:txBody>
      </p:sp>
    </p:spTree>
    <p:extLst>
      <p:ext uri="{BB962C8B-B14F-4D97-AF65-F5344CB8AC3E}">
        <p14:creationId xmlns:p14="http://schemas.microsoft.com/office/powerpoint/2010/main" val="350666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E5453-B328-47F5-A235-FEA72310423F}"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1E3DF-71EB-4D6A-A6F1-DD657C604D0C}" type="slidenum">
              <a:rPr lang="en-US" smtClean="0"/>
              <a:t>‹#›</a:t>
            </a:fld>
            <a:endParaRPr lang="en-US"/>
          </a:p>
        </p:txBody>
      </p:sp>
    </p:spTree>
    <p:extLst>
      <p:ext uri="{BB962C8B-B14F-4D97-AF65-F5344CB8AC3E}">
        <p14:creationId xmlns:p14="http://schemas.microsoft.com/office/powerpoint/2010/main" val="180609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EE5453-B328-47F5-A235-FEA72310423F}"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1E3DF-71EB-4D6A-A6F1-DD657C604D0C}" type="slidenum">
              <a:rPr lang="en-US" smtClean="0"/>
              <a:t>‹#›</a:t>
            </a:fld>
            <a:endParaRPr lang="en-US"/>
          </a:p>
        </p:txBody>
      </p:sp>
    </p:spTree>
    <p:extLst>
      <p:ext uri="{BB962C8B-B14F-4D97-AF65-F5344CB8AC3E}">
        <p14:creationId xmlns:p14="http://schemas.microsoft.com/office/powerpoint/2010/main" val="62968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EE5453-B328-47F5-A235-FEA72310423F}" type="datetimeFigureOut">
              <a:rPr lang="en-US" smtClean="0"/>
              <a:t>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1E3DF-71EB-4D6A-A6F1-DD657C604D0C}" type="slidenum">
              <a:rPr lang="en-US" smtClean="0"/>
              <a:t>‹#›</a:t>
            </a:fld>
            <a:endParaRPr lang="en-US"/>
          </a:p>
        </p:txBody>
      </p:sp>
    </p:spTree>
    <p:extLst>
      <p:ext uri="{BB962C8B-B14F-4D97-AF65-F5344CB8AC3E}">
        <p14:creationId xmlns:p14="http://schemas.microsoft.com/office/powerpoint/2010/main" val="411681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EE5453-B328-47F5-A235-FEA72310423F}" type="datetimeFigureOut">
              <a:rPr lang="en-US" smtClean="0"/>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1E3DF-71EB-4D6A-A6F1-DD657C604D0C}" type="slidenum">
              <a:rPr lang="en-US" smtClean="0"/>
              <a:t>‹#›</a:t>
            </a:fld>
            <a:endParaRPr lang="en-US"/>
          </a:p>
        </p:txBody>
      </p:sp>
    </p:spTree>
    <p:extLst>
      <p:ext uri="{BB962C8B-B14F-4D97-AF65-F5344CB8AC3E}">
        <p14:creationId xmlns:p14="http://schemas.microsoft.com/office/powerpoint/2010/main" val="106013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E5453-B328-47F5-A235-FEA72310423F}" type="datetimeFigureOut">
              <a:rPr lang="en-US" smtClean="0"/>
              <a:t>3/10/2014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1E3DF-71EB-4D6A-A6F1-DD657C604D0C}" type="slidenum">
              <a:rPr lang="en-US" smtClean="0"/>
              <a:t>‹#›</a:t>
            </a:fld>
            <a:endParaRPr lang="en-US"/>
          </a:p>
        </p:txBody>
      </p:sp>
    </p:spTree>
    <p:extLst>
      <p:ext uri="{BB962C8B-B14F-4D97-AF65-F5344CB8AC3E}">
        <p14:creationId xmlns:p14="http://schemas.microsoft.com/office/powerpoint/2010/main" val="184461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5453-B328-47F5-A235-FEA72310423F}"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1E3DF-71EB-4D6A-A6F1-DD657C604D0C}" type="slidenum">
              <a:rPr lang="en-US" smtClean="0"/>
              <a:t>‹#›</a:t>
            </a:fld>
            <a:endParaRPr lang="en-US"/>
          </a:p>
        </p:txBody>
      </p:sp>
    </p:spTree>
    <p:extLst>
      <p:ext uri="{BB962C8B-B14F-4D97-AF65-F5344CB8AC3E}">
        <p14:creationId xmlns:p14="http://schemas.microsoft.com/office/powerpoint/2010/main" val="181381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5453-B328-47F5-A235-FEA72310423F}"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1E3DF-71EB-4D6A-A6F1-DD657C604D0C}" type="slidenum">
              <a:rPr lang="en-US" smtClean="0"/>
              <a:t>‹#›</a:t>
            </a:fld>
            <a:endParaRPr lang="en-US"/>
          </a:p>
        </p:txBody>
      </p:sp>
    </p:spTree>
    <p:extLst>
      <p:ext uri="{BB962C8B-B14F-4D97-AF65-F5344CB8AC3E}">
        <p14:creationId xmlns:p14="http://schemas.microsoft.com/office/powerpoint/2010/main" val="13576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E5453-B328-47F5-A235-FEA72310423F}" type="datetimeFigureOut">
              <a:rPr lang="en-US" smtClean="0"/>
              <a:t>3/10/2014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1E3DF-71EB-4D6A-A6F1-DD657C604D0C}" type="slidenum">
              <a:rPr lang="en-US" smtClean="0"/>
              <a:t>‹#›</a:t>
            </a:fld>
            <a:endParaRPr lang="en-US"/>
          </a:p>
        </p:txBody>
      </p:sp>
    </p:spTree>
    <p:extLst>
      <p:ext uri="{BB962C8B-B14F-4D97-AF65-F5344CB8AC3E}">
        <p14:creationId xmlns:p14="http://schemas.microsoft.com/office/powerpoint/2010/main" val="85779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N-sa1bHdAQs" TargetMode="External"/><Relationship Id="rId2" Type="http://schemas.openxmlformats.org/officeDocument/2006/relationships/hyperlink" Target="http://youtu.be/5fbPxt1MRC4"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crystalinks.com/uruk.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18916"/>
            <a:ext cx="7772400" cy="1470025"/>
          </a:xfrm>
        </p:spPr>
        <p:txBody>
          <a:bodyPr/>
          <a:lstStyle/>
          <a:p>
            <a:r>
              <a:rPr lang="en-US" dirty="0" smtClean="0"/>
              <a:t>Sumerian Cylinder Seals and Cuneiform Tablets</a:t>
            </a:r>
            <a:endParaRPr lang="en-US" dirty="0"/>
          </a:p>
        </p:txBody>
      </p:sp>
      <p:sp>
        <p:nvSpPr>
          <p:cNvPr id="3" name="Subtitle 2"/>
          <p:cNvSpPr>
            <a:spLocks noGrp="1"/>
          </p:cNvSpPr>
          <p:nvPr>
            <p:ph type="subTitle" idx="1"/>
          </p:nvPr>
        </p:nvSpPr>
        <p:spPr>
          <a:xfrm>
            <a:off x="1905000" y="5105400"/>
            <a:ext cx="6400800" cy="1752600"/>
          </a:xfrm>
        </p:spPr>
        <p:txBody>
          <a:bodyPr/>
          <a:lstStyle/>
          <a:p>
            <a:r>
              <a:rPr lang="en-US" dirty="0" smtClean="0"/>
              <a:t>A social studies integrated ceramic art project for grades 5 and up</a:t>
            </a:r>
          </a:p>
          <a:p>
            <a:r>
              <a:rPr lang="en-US" dirty="0" smtClean="0"/>
              <a:t>Donna Pence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8561"/>
            <a:ext cx="5791200" cy="3214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627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and Links</a:t>
            </a:r>
            <a:endParaRPr lang="en-US" dirty="0"/>
          </a:p>
        </p:txBody>
      </p:sp>
      <p:sp>
        <p:nvSpPr>
          <p:cNvPr id="4" name="Rectangle 3"/>
          <p:cNvSpPr/>
          <p:nvPr/>
        </p:nvSpPr>
        <p:spPr>
          <a:xfrm>
            <a:off x="585783" y="1905000"/>
            <a:ext cx="2468625" cy="369332"/>
          </a:xfrm>
          <a:prstGeom prst="rect">
            <a:avLst/>
          </a:prstGeom>
        </p:spPr>
        <p:txBody>
          <a:bodyPr wrap="none">
            <a:spAutoFit/>
          </a:bodyPr>
          <a:lstStyle/>
          <a:p>
            <a:r>
              <a:rPr lang="en-US" dirty="0" smtClean="0">
                <a:hlinkClick r:id="rId2"/>
              </a:rPr>
              <a:t>The 12th planet mystery</a:t>
            </a:r>
            <a:endParaRPr lang="en-US" dirty="0"/>
          </a:p>
        </p:txBody>
      </p:sp>
      <p:sp>
        <p:nvSpPr>
          <p:cNvPr id="5" name="TextBox 4"/>
          <p:cNvSpPr txBox="1"/>
          <p:nvPr/>
        </p:nvSpPr>
        <p:spPr>
          <a:xfrm>
            <a:off x="585783" y="2438400"/>
            <a:ext cx="2191626" cy="369332"/>
          </a:xfrm>
          <a:prstGeom prst="rect">
            <a:avLst/>
          </a:prstGeom>
          <a:noFill/>
        </p:spPr>
        <p:txBody>
          <a:bodyPr wrap="none" rtlCol="0">
            <a:spAutoFit/>
          </a:bodyPr>
          <a:lstStyle/>
          <a:p>
            <a:r>
              <a:rPr lang="en-US" dirty="0" smtClean="0">
                <a:hlinkClick r:id="rId3"/>
              </a:rPr>
              <a:t>Various cylinder seals</a:t>
            </a:r>
            <a:endParaRPr lang="en-US" dirty="0"/>
          </a:p>
        </p:txBody>
      </p:sp>
    </p:spTree>
    <p:extLst>
      <p:ext uri="{BB962C8B-B14F-4D97-AF65-F5344CB8AC3E}">
        <p14:creationId xmlns:p14="http://schemas.microsoft.com/office/powerpoint/2010/main" val="1577359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752600"/>
            <a:ext cx="6781800" cy="4247317"/>
          </a:xfrm>
          <a:prstGeom prst="rect">
            <a:avLst/>
          </a:prstGeom>
        </p:spPr>
        <p:txBody>
          <a:bodyPr wrap="square">
            <a:spAutoFit/>
          </a:bodyPr>
          <a:lstStyle/>
          <a:p>
            <a:r>
              <a:rPr lang="pt-BR" dirty="0" smtClean="0"/>
              <a:t>Carve a Cuneiform Cylinder Seal</a:t>
            </a:r>
          </a:p>
          <a:p>
            <a:r>
              <a:rPr lang="en-US" dirty="0" smtClean="0"/>
              <a:t>One of the most iconic artifacts from ancient Mesopotamia is</a:t>
            </a:r>
          </a:p>
          <a:p>
            <a:r>
              <a:rPr lang="en-US" dirty="0" smtClean="0"/>
              <a:t>the cylinder seal. These were usually carved out of clay or</a:t>
            </a:r>
          </a:p>
          <a:p>
            <a:r>
              <a:rPr lang="en-US" dirty="0" smtClean="0"/>
              <a:t>precious stone and featured a unique pattern to verify</a:t>
            </a:r>
          </a:p>
          <a:p>
            <a:r>
              <a:rPr lang="en-US" dirty="0" smtClean="0"/>
              <a:t>someone's identity and “seal” important documents. Travel to</a:t>
            </a:r>
          </a:p>
          <a:p>
            <a:r>
              <a:rPr lang="en-US" dirty="0" smtClean="0"/>
              <a:t>ancient </a:t>
            </a:r>
            <a:r>
              <a:rPr lang="en-US" dirty="0" smtClean="0"/>
              <a:t>Mesopotamia by </a:t>
            </a:r>
            <a:r>
              <a:rPr lang="en-US" dirty="0" smtClean="0"/>
              <a:t>carving your own</a:t>
            </a:r>
          </a:p>
          <a:p>
            <a:r>
              <a:rPr lang="en-US" dirty="0" smtClean="0"/>
              <a:t>unique cuneiform cylinder seals. </a:t>
            </a:r>
            <a:endParaRPr lang="en-US" dirty="0" smtClean="0"/>
          </a:p>
          <a:p>
            <a:r>
              <a:rPr lang="en-US" b="1" dirty="0" smtClean="0"/>
              <a:t>What </a:t>
            </a:r>
            <a:r>
              <a:rPr lang="en-US" b="1" dirty="0" smtClean="0"/>
              <a:t>You Need:</a:t>
            </a:r>
          </a:p>
          <a:p>
            <a:r>
              <a:rPr lang="en-US" dirty="0" smtClean="0"/>
              <a:t>clay</a:t>
            </a:r>
            <a:endParaRPr lang="en-US" dirty="0" smtClean="0"/>
          </a:p>
          <a:p>
            <a:r>
              <a:rPr lang="en-US" dirty="0" smtClean="0"/>
              <a:t>Small dish of water for re-moistening clay as needed</a:t>
            </a:r>
          </a:p>
          <a:p>
            <a:r>
              <a:rPr lang="en-US" dirty="0" smtClean="0"/>
              <a:t>Sharp tool to incise the clay with (even an unfolded paper clip will work</a:t>
            </a:r>
            <a:r>
              <a:rPr lang="en-US" dirty="0" smtClean="0"/>
              <a:t>) Dentil tools work well as do loops or gouges.</a:t>
            </a:r>
          </a:p>
          <a:p>
            <a:r>
              <a:rPr lang="en-US" dirty="0" smtClean="0"/>
              <a:t>Straw</a:t>
            </a:r>
          </a:p>
          <a:p>
            <a:r>
              <a:rPr lang="en-US" dirty="0" smtClean="0"/>
              <a:t>Black or brown matt glaze</a:t>
            </a:r>
          </a:p>
          <a:p>
            <a:r>
              <a:rPr lang="en-US" dirty="0" smtClean="0"/>
              <a:t>Kiln</a:t>
            </a:r>
            <a:endParaRPr lang="en-US" dirty="0" smtClean="0"/>
          </a:p>
        </p:txBody>
      </p:sp>
      <p:sp>
        <p:nvSpPr>
          <p:cNvPr id="4" name="Title 3"/>
          <p:cNvSpPr>
            <a:spLocks noGrp="1"/>
          </p:cNvSpPr>
          <p:nvPr>
            <p:ph type="title"/>
          </p:nvPr>
        </p:nvSpPr>
        <p:spPr/>
        <p:txBody>
          <a:bodyPr/>
          <a:lstStyle/>
          <a:p>
            <a:r>
              <a:rPr lang="en-US" dirty="0" smtClean="0"/>
              <a:t>Create your own</a:t>
            </a:r>
            <a:endParaRPr lang="en-US" dirty="0"/>
          </a:p>
        </p:txBody>
      </p:sp>
    </p:spTree>
    <p:extLst>
      <p:ext uri="{BB962C8B-B14F-4D97-AF65-F5344CB8AC3E}">
        <p14:creationId xmlns:p14="http://schemas.microsoft.com/office/powerpoint/2010/main" val="808737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609600"/>
            <a:ext cx="7696200" cy="4801314"/>
          </a:xfrm>
          <a:prstGeom prst="rect">
            <a:avLst/>
          </a:prstGeom>
        </p:spPr>
        <p:txBody>
          <a:bodyPr wrap="square">
            <a:spAutoFit/>
          </a:bodyPr>
          <a:lstStyle/>
          <a:p>
            <a:r>
              <a:rPr lang="en-US" b="1" dirty="0" smtClean="0"/>
              <a:t>What </a:t>
            </a:r>
            <a:r>
              <a:rPr lang="en-US" b="1" dirty="0"/>
              <a:t>You Do:</a:t>
            </a:r>
          </a:p>
          <a:p>
            <a:r>
              <a:rPr lang="en-US" dirty="0"/>
              <a:t>1. </a:t>
            </a:r>
            <a:r>
              <a:rPr lang="en-US" dirty="0" smtClean="0"/>
              <a:t>Start with</a:t>
            </a:r>
            <a:r>
              <a:rPr lang="en-US" dirty="0" smtClean="0"/>
              <a:t> </a:t>
            </a:r>
            <a:r>
              <a:rPr lang="en-US" dirty="0"/>
              <a:t>a chunk of clay about the size of </a:t>
            </a:r>
            <a:r>
              <a:rPr lang="en-US" dirty="0" smtClean="0"/>
              <a:t>a mandarin orange.</a:t>
            </a:r>
            <a:endParaRPr lang="en-US" dirty="0"/>
          </a:p>
          <a:p>
            <a:r>
              <a:rPr lang="en-US" dirty="0"/>
              <a:t>2. </a:t>
            </a:r>
            <a:r>
              <a:rPr lang="en-US" dirty="0"/>
              <a:t>R</a:t>
            </a:r>
            <a:r>
              <a:rPr lang="en-US" dirty="0" smtClean="0"/>
              <a:t>oll </a:t>
            </a:r>
            <a:r>
              <a:rPr lang="en-US" dirty="0"/>
              <a:t>the clay into a cylinder about the </a:t>
            </a:r>
            <a:r>
              <a:rPr lang="en-US" dirty="0" smtClean="0"/>
              <a:t>diameter of a quarter and 3-4 inches long, </a:t>
            </a:r>
            <a:r>
              <a:rPr lang="en-US" dirty="0" smtClean="0"/>
              <a:t>making </a:t>
            </a:r>
            <a:r>
              <a:rPr lang="en-US" dirty="0"/>
              <a:t>it as smooth as possible.</a:t>
            </a:r>
          </a:p>
          <a:p>
            <a:r>
              <a:rPr lang="en-US" dirty="0"/>
              <a:t>3. If the clay gets too dry, </a:t>
            </a:r>
            <a:r>
              <a:rPr lang="en-US" dirty="0" smtClean="0"/>
              <a:t> </a:t>
            </a:r>
            <a:r>
              <a:rPr lang="en-US" dirty="0"/>
              <a:t>re-moisten it with a few drops of water.</a:t>
            </a:r>
          </a:p>
          <a:p>
            <a:r>
              <a:rPr lang="en-US" dirty="0"/>
              <a:t>4. Using a sharp tool (like an unfolded paper clip or </a:t>
            </a:r>
            <a:r>
              <a:rPr lang="en-US" dirty="0" smtClean="0"/>
              <a:t>dentil tools</a:t>
            </a:r>
            <a:r>
              <a:rPr lang="en-US" dirty="0" smtClean="0"/>
              <a:t>),  </a:t>
            </a:r>
            <a:r>
              <a:rPr lang="en-US" dirty="0"/>
              <a:t>incise a design </a:t>
            </a:r>
            <a:r>
              <a:rPr lang="en-US" dirty="0" smtClean="0"/>
              <a:t>into the </a:t>
            </a:r>
            <a:r>
              <a:rPr lang="en-US" dirty="0"/>
              <a:t>clay around the entire circumference of the cylinder. </a:t>
            </a:r>
            <a:r>
              <a:rPr lang="en-US" dirty="0" smtClean="0"/>
              <a:t>Remember that </a:t>
            </a:r>
            <a:r>
              <a:rPr lang="en-US" dirty="0"/>
              <a:t>any letters or words must</a:t>
            </a:r>
          </a:p>
          <a:p>
            <a:r>
              <a:rPr lang="en-US" dirty="0"/>
              <a:t>be carved in backwards</a:t>
            </a:r>
            <a:r>
              <a:rPr lang="en-US" dirty="0" smtClean="0"/>
              <a:t>.</a:t>
            </a:r>
          </a:p>
          <a:p>
            <a:r>
              <a:rPr lang="en-US" dirty="0" smtClean="0"/>
              <a:t>Skewer it with a straw to make it hollow for firing.</a:t>
            </a:r>
            <a:endParaRPr lang="en-US" dirty="0"/>
          </a:p>
          <a:p>
            <a:r>
              <a:rPr lang="en-US" dirty="0"/>
              <a:t>5. Allow the clay to </a:t>
            </a:r>
            <a:r>
              <a:rPr lang="en-US" dirty="0" smtClean="0"/>
              <a:t>dry, you can </a:t>
            </a:r>
            <a:r>
              <a:rPr lang="en-US" dirty="0" smtClean="0"/>
              <a:t>test it out by painting it with ink and rolling it across paper. You can sand or carve to perfect the image</a:t>
            </a:r>
            <a:r>
              <a:rPr lang="en-US" smtClean="0"/>
              <a:t>,</a:t>
            </a:r>
            <a:r>
              <a:rPr lang="en-US"/>
              <a:t> </a:t>
            </a:r>
            <a:r>
              <a:rPr lang="en-US" smtClean="0"/>
              <a:t>carve </a:t>
            </a:r>
            <a:r>
              <a:rPr lang="en-US" dirty="0"/>
              <a:t>your initials into the top edge.</a:t>
            </a:r>
            <a:r>
              <a:rPr lang="en-US" dirty="0" smtClean="0"/>
              <a:t> </a:t>
            </a:r>
            <a:r>
              <a:rPr lang="en-US" dirty="0" smtClean="0"/>
              <a:t>then fire it. </a:t>
            </a:r>
          </a:p>
          <a:p>
            <a:r>
              <a:rPr lang="en-US" dirty="0" smtClean="0"/>
              <a:t>6</a:t>
            </a:r>
            <a:r>
              <a:rPr lang="en-US" dirty="0"/>
              <a:t>. Once </a:t>
            </a:r>
            <a:r>
              <a:rPr lang="en-US" dirty="0" smtClean="0"/>
              <a:t>fired, create a slab of clay the width of the cylinder, ½  “ thick,  and maybe 6 inches long.</a:t>
            </a:r>
            <a:endParaRPr lang="en-US" dirty="0"/>
          </a:p>
          <a:p>
            <a:r>
              <a:rPr lang="en-US" dirty="0"/>
              <a:t>7. </a:t>
            </a:r>
            <a:r>
              <a:rPr lang="en-US" dirty="0" smtClean="0"/>
              <a:t>Roll the cylinder across the clay slab to create an impression, dry the slab, brush it with </a:t>
            </a:r>
            <a:r>
              <a:rPr lang="en-US" dirty="0" smtClean="0"/>
              <a:t>diluted glaze, sand off the surface, and </a:t>
            </a:r>
            <a:r>
              <a:rPr lang="en-US" dirty="0" smtClean="0"/>
              <a:t>fire the slab. </a:t>
            </a:r>
            <a:endParaRPr lang="en-US" dirty="0"/>
          </a:p>
        </p:txBody>
      </p:sp>
    </p:spTree>
    <p:extLst>
      <p:ext uri="{BB962C8B-B14F-4D97-AF65-F5344CB8AC3E}">
        <p14:creationId xmlns:p14="http://schemas.microsoft.com/office/powerpoint/2010/main" val="3914269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0" i="0" dirty="0" smtClean="0">
                <a:solidFill>
                  <a:srgbClr val="000000"/>
                </a:solidFill>
                <a:effectLst/>
                <a:latin typeface="Times New Roman"/>
              </a:rPr>
              <a:t>A cylinder seal is a cylinder engraved with a 'picture story', used in ancient times to roll an impression onto a two-dimensional surface, generally wet clay. Cylinder seals were invented around 3500 BC in the Near East, at the contemporary site of Susa in south-western Iran and at the early site of </a:t>
            </a:r>
            <a:r>
              <a:rPr lang="en-US" b="0" i="0" dirty="0" err="1" smtClean="0">
                <a:effectLst/>
                <a:latin typeface="Times New Roman"/>
                <a:hlinkClick r:id="rId2"/>
              </a:rPr>
              <a:t>Uruk</a:t>
            </a:r>
            <a:r>
              <a:rPr lang="en-US" b="0" i="0" dirty="0" smtClean="0">
                <a:solidFill>
                  <a:srgbClr val="000000"/>
                </a:solidFill>
                <a:effectLst/>
                <a:latin typeface="Times New Roman"/>
              </a:rPr>
              <a:t> in southern Mesopotamia. They are linked to the invention of the latter cuneiform writing on clay cylinders. </a:t>
            </a:r>
            <a:endParaRPr lang="en-US" dirty="0"/>
          </a:p>
        </p:txBody>
      </p:sp>
    </p:spTree>
    <p:extLst>
      <p:ext uri="{BB962C8B-B14F-4D97-AF65-F5344CB8AC3E}">
        <p14:creationId xmlns:p14="http://schemas.microsoft.com/office/powerpoint/2010/main" val="2676439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Uruk</a:t>
            </a:r>
            <a:endParaRPr lang="en-US" dirty="0"/>
          </a:p>
        </p:txBody>
      </p:sp>
      <p:sp>
        <p:nvSpPr>
          <p:cNvPr id="3" name="Content Placeholder 2"/>
          <p:cNvSpPr>
            <a:spLocks noGrp="1"/>
          </p:cNvSpPr>
          <p:nvPr>
            <p:ph idx="1"/>
          </p:nvPr>
        </p:nvSpPr>
        <p:spPr>
          <a:xfrm>
            <a:off x="457200" y="1600200"/>
            <a:ext cx="2971800" cy="4525963"/>
          </a:xfrm>
        </p:spPr>
        <p:txBody>
          <a:bodyPr>
            <a:normAutofit lnSpcReduction="10000"/>
          </a:bodyPr>
          <a:lstStyle/>
          <a:p>
            <a:pPr marL="0" indent="0">
              <a:buNone/>
            </a:pPr>
            <a:r>
              <a:rPr lang="en-US" sz="2000" b="0" i="0" dirty="0" err="1" smtClean="0">
                <a:solidFill>
                  <a:srgbClr val="000000"/>
                </a:solidFill>
                <a:effectLst/>
                <a:latin typeface="Times New Roman"/>
              </a:rPr>
              <a:t>Uruk</a:t>
            </a:r>
            <a:r>
              <a:rPr lang="en-US" sz="2000" b="0" i="0" dirty="0" smtClean="0">
                <a:solidFill>
                  <a:srgbClr val="000000"/>
                </a:solidFill>
                <a:effectLst/>
                <a:latin typeface="Times New Roman"/>
              </a:rPr>
              <a:t> was an ancient city of Sumer and later Babylonia (now Iraq), situated east of the present bed of the Euphrates river </a:t>
            </a:r>
            <a:r>
              <a:rPr lang="en-US" sz="2000" b="0" i="0" dirty="0" err="1" smtClean="0">
                <a:solidFill>
                  <a:srgbClr val="000000"/>
                </a:solidFill>
                <a:effectLst/>
                <a:latin typeface="Times New Roman"/>
              </a:rPr>
              <a:t>Uruk</a:t>
            </a:r>
            <a:r>
              <a:rPr lang="en-US" sz="2000" b="0" i="0" dirty="0" smtClean="0">
                <a:solidFill>
                  <a:srgbClr val="000000"/>
                </a:solidFill>
                <a:effectLst/>
                <a:latin typeface="Times New Roman"/>
              </a:rPr>
              <a:t> gave its name to the </a:t>
            </a:r>
            <a:r>
              <a:rPr lang="en-US" sz="2000" b="0" i="0" dirty="0" err="1" smtClean="0">
                <a:solidFill>
                  <a:srgbClr val="000000"/>
                </a:solidFill>
                <a:effectLst/>
                <a:latin typeface="Times New Roman"/>
              </a:rPr>
              <a:t>Uruk</a:t>
            </a:r>
            <a:r>
              <a:rPr lang="en-US" sz="2000" b="0" i="0" dirty="0" smtClean="0">
                <a:solidFill>
                  <a:srgbClr val="000000"/>
                </a:solidFill>
                <a:effectLst/>
                <a:latin typeface="Times New Roman"/>
              </a:rPr>
              <a:t> period, the early Bronze Age period in the history of Mesopotamia spanning c. 4000 to 3100 BC,. </a:t>
            </a:r>
            <a:r>
              <a:rPr lang="en-US" sz="2000" b="0" i="0" dirty="0" err="1" smtClean="0">
                <a:solidFill>
                  <a:srgbClr val="000000"/>
                </a:solidFill>
                <a:effectLst/>
                <a:latin typeface="Times New Roman"/>
              </a:rPr>
              <a:t>Uruk</a:t>
            </a:r>
            <a:r>
              <a:rPr lang="en-US" sz="2000" b="0" i="0" dirty="0" smtClean="0">
                <a:solidFill>
                  <a:srgbClr val="000000"/>
                </a:solidFill>
                <a:effectLst/>
                <a:latin typeface="Times New Roman"/>
              </a:rPr>
              <a:t> played a leading role in the early urbanization of Sumer in the mid 4th millennium BC. </a:t>
            </a:r>
          </a:p>
          <a:p>
            <a:pPr marL="0" indent="0">
              <a:buNone/>
            </a:pP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688893"/>
            <a:ext cx="5284747" cy="3953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125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696200" cy="2031325"/>
          </a:xfrm>
          <a:prstGeom prst="rect">
            <a:avLst/>
          </a:prstGeom>
          <a:noFill/>
        </p:spPr>
        <p:txBody>
          <a:bodyPr wrap="square" rtlCol="0">
            <a:spAutoFit/>
          </a:bodyPr>
          <a:lstStyle/>
          <a:p>
            <a:r>
              <a:rPr lang="en-US" dirty="0" smtClean="0"/>
              <a:t>In addition to being one of the first cities, </a:t>
            </a:r>
            <a:r>
              <a:rPr lang="en-US" dirty="0" err="1" smtClean="0"/>
              <a:t>Uruk</a:t>
            </a:r>
            <a:r>
              <a:rPr lang="en-US" dirty="0" smtClean="0"/>
              <a:t> was the main force of urbanization. </a:t>
            </a:r>
            <a:r>
              <a:rPr lang="en-US" dirty="0" err="1" smtClean="0"/>
              <a:t>Uruk's</a:t>
            </a:r>
            <a:r>
              <a:rPr lang="en-US" dirty="0" smtClean="0"/>
              <a:t> agricultural surplus and large population base facilitated processes such as trade, specialization of crafts and the evolution of writing. Evidence from excavations such as extensive pottery and the earliest known tablets of writing support these events. Excavation of </a:t>
            </a:r>
            <a:r>
              <a:rPr lang="en-US" dirty="0" err="1" smtClean="0"/>
              <a:t>Uruk</a:t>
            </a:r>
            <a:r>
              <a:rPr lang="en-US" dirty="0" smtClean="0"/>
              <a:t> is highly complex because older buildings were recycled into newer ones, thus blurring the layers of different historic periods.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2" y="2590800"/>
            <a:ext cx="635317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814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Seals</a:t>
            </a:r>
            <a:endParaRPr lang="en-US" dirty="0"/>
          </a:p>
        </p:txBody>
      </p:sp>
      <p:sp>
        <p:nvSpPr>
          <p:cNvPr id="3" name="TextBox 2"/>
          <p:cNvSpPr txBox="1"/>
          <p:nvPr/>
        </p:nvSpPr>
        <p:spPr>
          <a:xfrm>
            <a:off x="838200" y="1144249"/>
            <a:ext cx="7891072" cy="5078313"/>
          </a:xfrm>
          <a:prstGeom prst="rect">
            <a:avLst/>
          </a:prstGeom>
          <a:noFill/>
        </p:spPr>
        <p:txBody>
          <a:bodyPr wrap="square" rtlCol="0">
            <a:spAutoFit/>
          </a:bodyPr>
          <a:lstStyle/>
          <a:p>
            <a:r>
              <a:rPr lang="en-US" dirty="0" smtClean="0"/>
              <a:t>Seal were made from hard stone, glass, or ceramics such as Egyptian faience. Many varieties of material such as hematite, obsidian, steatite, amethyst and carnelian were used to make cylinder seals, but lapis lazuli was especially popular because of the beauty of the blue stone.</a:t>
            </a:r>
          </a:p>
          <a:p>
            <a:endParaRPr lang="en-US" dirty="0" smtClean="0"/>
          </a:p>
          <a:p>
            <a:r>
              <a:rPr lang="en-US" dirty="0" smtClean="0"/>
              <a:t>A cylinder was rolled over wet clay to mark or identify clay tablets, envelopes, ceramics and bricks, and so covers an area as large as desired, an advantage over earlier stamp seals. Inscriptions were mostly carved in reverse, so as to leave a positive image on the clay with figures standing out. Some are directly carved and leave a negative imprint. While most Mesopotamian cylinder seals form an image through the use of depressions in the cylinder surface, some cylinder seals print images using raised areas on the cylinder. The former are used primarily on wet clays; the latter, sometimes referred to as roller stamps, are used to print images on cloth and other similar two dimensional surfaces. Cylinder seals are a form of impression seal, a category which includes the stamp seal and finger ring seal.</a:t>
            </a:r>
          </a:p>
          <a:p>
            <a:endParaRPr lang="en-US" dirty="0" smtClean="0"/>
          </a:p>
          <a:p>
            <a:r>
              <a:rPr lang="en-US" dirty="0" smtClean="0"/>
              <a:t>- See more at: http://www.crystalinks.com/sumercylinderseals.html#sthash.uLMy5UCz.dpuf</a:t>
            </a:r>
            <a:endParaRPr lang="en-US" dirty="0"/>
          </a:p>
        </p:txBody>
      </p:sp>
    </p:spTree>
    <p:extLst>
      <p:ext uri="{BB962C8B-B14F-4D97-AF65-F5344CB8AC3E}">
        <p14:creationId xmlns:p14="http://schemas.microsoft.com/office/powerpoint/2010/main" val="2801837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Size comparison of Seals and Impression Strips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676400"/>
            <a:ext cx="744855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509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3249" y="762000"/>
            <a:ext cx="7620000" cy="2462213"/>
          </a:xfrm>
          <a:prstGeom prst="rect">
            <a:avLst/>
          </a:prstGeom>
          <a:noFill/>
        </p:spPr>
        <p:txBody>
          <a:bodyPr wrap="square" rtlCol="0">
            <a:spAutoFit/>
          </a:bodyPr>
          <a:lstStyle/>
          <a:p>
            <a:pPr algn="ctr"/>
            <a:r>
              <a:rPr lang="en-US" sz="2800" dirty="0" smtClean="0"/>
              <a:t>Uses of the Seals</a:t>
            </a:r>
          </a:p>
          <a:p>
            <a:endParaRPr lang="en-US" dirty="0"/>
          </a:p>
          <a:p>
            <a:r>
              <a:rPr lang="en-US" dirty="0" smtClean="0"/>
              <a:t>The seals were needed as signatures, confirmation of receipts, or to mark clay tablets and building blocks</a:t>
            </a:r>
          </a:p>
          <a:p>
            <a:r>
              <a:rPr lang="en-US" dirty="0" smtClean="0"/>
              <a:t>Cylinder seals identified ownership of property. They were used as administrative tool, jewelry and as magical amulets, later versions would employ notations with Mesopotamian hieroglyphs. In later periods, they were used to notarize or attest to multiple impressions of clay documents.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429000"/>
            <a:ext cx="587692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077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5905" y="381000"/>
            <a:ext cx="8305800" cy="2492990"/>
          </a:xfrm>
          <a:prstGeom prst="rect">
            <a:avLst/>
          </a:prstGeom>
          <a:noFill/>
        </p:spPr>
        <p:txBody>
          <a:bodyPr wrap="square" rtlCol="0">
            <a:spAutoFit/>
          </a:bodyPr>
          <a:lstStyle/>
          <a:p>
            <a:pPr algn="ctr"/>
            <a:r>
              <a:rPr lang="en-US" sz="2400" dirty="0" smtClean="0"/>
              <a:t>Themes of the Seals</a:t>
            </a:r>
          </a:p>
          <a:p>
            <a:pPr algn="ctr"/>
            <a:endParaRPr lang="en-US" sz="2400" dirty="0" smtClean="0"/>
          </a:p>
          <a:p>
            <a:r>
              <a:rPr lang="en-US" dirty="0" smtClean="0"/>
              <a:t>Cylinder </a:t>
            </a:r>
            <a:r>
              <a:rPr lang="en-US" dirty="0"/>
              <a:t>seals are important to historians as they often tell a story about a specific timeline and civilization. Images depicted on cylinder seals were mostly theme-driven, often sociological or </a:t>
            </a:r>
            <a:r>
              <a:rPr lang="en-US" dirty="0" smtClean="0"/>
              <a:t>religious. They </a:t>
            </a:r>
            <a:r>
              <a:rPr lang="en-US" dirty="0"/>
              <a:t>presented the ideas of the society in pictographic and text form. In a famous cylinder depicting Darius I of Persia: he is aiming his drawn bow at an upright enraged lion impaled by two arrows, while his chariot horse is trampling a deceased lion.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71800"/>
            <a:ext cx="561022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348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3048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Cuneiform Tablets</a:t>
            </a:r>
            <a:endParaRPr lang="en-US" dirty="0"/>
          </a:p>
        </p:txBody>
      </p:sp>
      <p:sp>
        <p:nvSpPr>
          <p:cNvPr id="3" name="Rectangle 2"/>
          <p:cNvSpPr/>
          <p:nvPr/>
        </p:nvSpPr>
        <p:spPr>
          <a:xfrm>
            <a:off x="4038600" y="1371600"/>
            <a:ext cx="4572000" cy="1477328"/>
          </a:xfrm>
          <a:prstGeom prst="rect">
            <a:avLst/>
          </a:prstGeom>
        </p:spPr>
        <p:txBody>
          <a:bodyPr>
            <a:spAutoFit/>
          </a:bodyPr>
          <a:lstStyle/>
          <a:p>
            <a:r>
              <a:rPr lang="en-US" dirty="0" smtClean="0"/>
              <a:t>Originally, pictograms were drawn on clay tablets in vertical columns with a pen made from a sharpened reed stylus, or incised in stone. This archaic style was still lacking the characteristic wedge-shape of the strokes. -</a:t>
            </a:r>
            <a:endParaRPr lang="en-US" dirty="0"/>
          </a:p>
        </p:txBody>
      </p:sp>
      <p:sp>
        <p:nvSpPr>
          <p:cNvPr id="4" name="Rectangle 3"/>
          <p:cNvSpPr/>
          <p:nvPr/>
        </p:nvSpPr>
        <p:spPr>
          <a:xfrm>
            <a:off x="457200" y="3152775"/>
            <a:ext cx="3886200" cy="2862322"/>
          </a:xfrm>
          <a:prstGeom prst="rect">
            <a:avLst/>
          </a:prstGeom>
        </p:spPr>
        <p:txBody>
          <a:bodyPr wrap="square">
            <a:spAutoFit/>
          </a:bodyPr>
          <a:lstStyle/>
          <a:p>
            <a:r>
              <a:rPr lang="en-US" b="0" i="0" dirty="0" smtClean="0">
                <a:solidFill>
                  <a:srgbClr val="000000"/>
                </a:solidFill>
                <a:effectLst/>
                <a:latin typeface="Times New Roman"/>
              </a:rPr>
              <a:t>The word "cuneiform" comes from the Latin word </a:t>
            </a:r>
            <a:r>
              <a:rPr lang="en-US" b="0" i="0" dirty="0" err="1" smtClean="0">
                <a:solidFill>
                  <a:srgbClr val="000000"/>
                </a:solidFill>
                <a:effectLst/>
                <a:latin typeface="Times New Roman"/>
              </a:rPr>
              <a:t>cuneus</a:t>
            </a:r>
            <a:r>
              <a:rPr lang="en-US" b="0" i="0" dirty="0" smtClean="0">
                <a:solidFill>
                  <a:srgbClr val="000000"/>
                </a:solidFill>
                <a:effectLst/>
                <a:latin typeface="Times New Roman"/>
              </a:rPr>
              <a:t>, meaning "wedge".</a:t>
            </a:r>
          </a:p>
          <a:p>
            <a:r>
              <a:rPr lang="en-US" b="0" i="0" dirty="0" smtClean="0">
                <a:solidFill>
                  <a:srgbClr val="000000"/>
                </a:solidFill>
                <a:effectLst/>
                <a:latin typeface="Times New Roman"/>
              </a:rPr>
              <a:t>Cuneiform tablets could be fired in kilns to provide a permanent record, or they could be recycled if permanence was not needed. Many of the tablets found by archaeologists were preserved because they were baked when attacking armies burned the building in which they were kept.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69077"/>
            <a:ext cx="3697196" cy="344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252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1056</Words>
  <Application>Microsoft Office PowerPoint</Application>
  <PresentationFormat>On-screen Show (4:3)</PresentationFormat>
  <Paragraphs>53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Sumerian Cylinder Seals and Cuneiform Tablets</vt:lpstr>
      <vt:lpstr>PowerPoint Presentation</vt:lpstr>
      <vt:lpstr>Uruk</vt:lpstr>
      <vt:lpstr>PowerPoint Presentation</vt:lpstr>
      <vt:lpstr>The Seals</vt:lpstr>
      <vt:lpstr>Size comparison of Seals and Impression Strips</vt:lpstr>
      <vt:lpstr>PowerPoint Presentation</vt:lpstr>
      <vt:lpstr>PowerPoint Presentation</vt:lpstr>
      <vt:lpstr>Cuneiform Tablets</vt:lpstr>
      <vt:lpstr>Videos and Links</vt:lpstr>
      <vt:lpstr>Create your own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Sumerian Cylinder Seals and Cuneiform Tablets</dc:title>
  <dc:creator>Donna Pence</dc:creator>
  <cp:lastModifiedBy>Donna Pence</cp:lastModifiedBy>
  <cp:revision>3</cp:revision>
  <dcterms:created xsi:type="dcterms:W3CDTF">2013-03-03T17:42:09Z</dcterms:created>
  <dcterms:modified xsi:type="dcterms:W3CDTF">2014-03-11T04:27:50Z</dcterms:modified>
</cp:coreProperties>
</file>